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s/slide22.xml" ContentType="application/vnd.openxmlformats-officedocument.presentationml.slide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theme/theme3.xml" ContentType="application/vnd.openxmlformats-officedocument.them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s/slide25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24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363" r:id="rId3"/>
    <p:sldId id="341" r:id="rId4"/>
    <p:sldId id="342" r:id="rId5"/>
    <p:sldId id="343" r:id="rId6"/>
    <p:sldId id="344" r:id="rId7"/>
    <p:sldId id="345" r:id="rId8"/>
    <p:sldId id="346" r:id="rId9"/>
    <p:sldId id="347" r:id="rId10"/>
    <p:sldId id="348" r:id="rId11"/>
    <p:sldId id="349" r:id="rId12"/>
    <p:sldId id="350" r:id="rId13"/>
    <p:sldId id="351" r:id="rId14"/>
    <p:sldId id="353" r:id="rId15"/>
    <p:sldId id="354" r:id="rId16"/>
    <p:sldId id="355" r:id="rId17"/>
    <p:sldId id="356" r:id="rId18"/>
    <p:sldId id="357" r:id="rId19"/>
    <p:sldId id="358" r:id="rId20"/>
    <p:sldId id="359" r:id="rId21"/>
    <p:sldId id="352" r:id="rId22"/>
    <p:sldId id="360" r:id="rId23"/>
    <p:sldId id="361" r:id="rId24"/>
    <p:sldId id="362" r:id="rId25"/>
    <p:sldId id="340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2" clrMode="bw" frameSlides="1"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2415" autoAdjust="0"/>
  </p:normalViewPr>
  <p:slideViewPr>
    <p:cSldViewPr snapToObjects="1">
      <p:cViewPr>
        <p:scale>
          <a:sx n="100" d="100"/>
          <a:sy n="100" d="100"/>
        </p:scale>
        <p:origin x="-2696" y="-1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1" Type="http://schemas.openxmlformats.org/officeDocument/2006/relationships/viewProps" Target="viewProps.xml"/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32" Type="http://schemas.openxmlformats.org/officeDocument/2006/relationships/theme" Target="theme/theme1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notesMaster" Target="notesMasters/notesMaster1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handoutMaster" Target="handoutMasters/handoutMaster1.xml"/><Relationship Id="rId26" Type="http://schemas.openxmlformats.org/officeDocument/2006/relationships/slide" Target="slides/slide25.xml"/><Relationship Id="rId30" Type="http://schemas.openxmlformats.org/officeDocument/2006/relationships/presProps" Target="presProps.xml"/><Relationship Id="rId11" Type="http://schemas.openxmlformats.org/officeDocument/2006/relationships/slide" Target="slides/slide10.xml"/><Relationship Id="rId29" Type="http://schemas.openxmlformats.org/officeDocument/2006/relationships/printerSettings" Target="printerSettings/printerSettings1.bin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3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C5E4DF-F62B-7145-B830-6249BADF95F1}" type="datetimeFigureOut">
              <a:rPr lang="en-US" smtClean="0"/>
              <a:pPr/>
              <a:t>4/15/09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03097B-1EDD-1245-BD6E-F5F256F271F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C4766C-6F4A-1B44-B617-AFF70727E767}" type="datetimeFigureOut">
              <a:rPr lang="en-US" smtClean="0"/>
              <a:pPr/>
              <a:t>4/15/09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03AF3D-E399-294D-8F69-3F888B49472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4/15/09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4/15/09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4/15/09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4/15/09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4/15/09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4/15/09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4/15/09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4/15/09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4/15/09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4/15/09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4/15/09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81BDA-3A75-004C-AD0C-C9F6D96EBFF5}" type="datetimeFigureOut">
              <a:rPr lang="en-US" smtClean="0"/>
              <a:pPr/>
              <a:t>4/15/09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icrosoft.com/downloads/details.aspx?FamilyID=83c3a1ec-ed72-4a79-8961-25635db0192b&amp;displaylang=en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java.sun.com/j2se/1.4.2/docs/api/javax/swing/JFrame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Event Driven Programming and GUIs Part 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CS221 – 4/15/09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Hello World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 add text:</a:t>
            </a:r>
          </a:p>
          <a:p>
            <a:pPr lvl="1"/>
            <a:r>
              <a:rPr lang="en-US" dirty="0" smtClean="0"/>
              <a:t>Add a </a:t>
            </a:r>
            <a:r>
              <a:rPr lang="en-US" dirty="0" err="1" smtClean="0"/>
              <a:t>JLabel</a:t>
            </a:r>
            <a:r>
              <a:rPr lang="en-US" dirty="0" smtClean="0"/>
              <a:t> field</a:t>
            </a:r>
          </a:p>
          <a:p>
            <a:pPr lvl="1"/>
            <a:r>
              <a:rPr lang="en-US" dirty="0" smtClean="0"/>
              <a:t>Set the value of the label field</a:t>
            </a:r>
          </a:p>
          <a:p>
            <a:pPr lvl="1"/>
            <a:r>
              <a:rPr lang="en-US" dirty="0" smtClean="0"/>
              <a:t>Add it to the frame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Ensure the application closes:</a:t>
            </a:r>
          </a:p>
          <a:p>
            <a:pPr lvl="1"/>
            <a:r>
              <a:rPr lang="en-US" dirty="0" err="1" smtClean="0"/>
              <a:t>setDefaultCloseOperation(JFrame.</a:t>
            </a:r>
            <a:r>
              <a:rPr lang="en-US" i="1" dirty="0" err="1" smtClean="0"/>
              <a:t>EXIT_ON_CLOSE</a:t>
            </a:r>
            <a:r>
              <a:rPr lang="en-US" i="1" dirty="0" smtClean="0"/>
              <a:t>);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we get?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Still boring… let’s add some interactivity</a:t>
            </a:r>
          </a:p>
          <a:p>
            <a:endParaRPr lang="en-US" dirty="0" smtClean="0"/>
          </a:p>
          <a:p>
            <a:r>
              <a:rPr lang="en-US" dirty="0" smtClean="0"/>
              <a:t>How about we allow the user to set the text?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Hello World Revised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need to:</a:t>
            </a:r>
          </a:p>
          <a:p>
            <a:pPr lvl="1"/>
            <a:r>
              <a:rPr lang="en-US" dirty="0" smtClean="0"/>
              <a:t>Add an input field</a:t>
            </a:r>
          </a:p>
          <a:p>
            <a:pPr lvl="2"/>
            <a:r>
              <a:rPr lang="en-US" dirty="0" err="1" smtClean="0"/>
              <a:t>JTextField</a:t>
            </a:r>
            <a:endParaRPr lang="en-US" dirty="0" smtClean="0"/>
          </a:p>
          <a:p>
            <a:pPr lvl="1"/>
            <a:r>
              <a:rPr lang="en-US" dirty="0" smtClean="0"/>
              <a:t>Give the user a button to click</a:t>
            </a:r>
          </a:p>
          <a:p>
            <a:pPr lvl="2"/>
            <a:r>
              <a:rPr lang="en-US" dirty="0" err="1" smtClean="0"/>
              <a:t>JButton</a:t>
            </a:r>
            <a:endParaRPr lang="en-US" dirty="0" smtClean="0"/>
          </a:p>
          <a:p>
            <a:pPr lvl="1"/>
            <a:r>
              <a:rPr lang="en-US" dirty="0" smtClean="0"/>
              <a:t>Update the label with the contents of the input field when the button is clicked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After we add the controls, they aren’t visible on the frame…</a:t>
            </a:r>
          </a:p>
          <a:p>
            <a:endParaRPr lang="en-US" dirty="0" smtClean="0"/>
          </a:p>
          <a:p>
            <a:r>
              <a:rPr lang="en-US" dirty="0" smtClean="0"/>
              <a:t>We need to arrange the controls in the frame so they aren’t on top of each other</a:t>
            </a:r>
          </a:p>
          <a:p>
            <a:r>
              <a:rPr lang="en-US" dirty="0" smtClean="0"/>
              <a:t>We need to make sure the frame is big enough to display everything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In order to layout the UI controls on the frame we need to use a layout manager</a:t>
            </a:r>
          </a:p>
          <a:p>
            <a:endParaRPr lang="en-US" dirty="0" smtClean="0"/>
          </a:p>
          <a:p>
            <a:r>
              <a:rPr lang="en-US" dirty="0" smtClean="0"/>
              <a:t>A layout manager controls the size and location of the UI elements based on</a:t>
            </a:r>
          </a:p>
          <a:p>
            <a:pPr lvl="1"/>
            <a:r>
              <a:rPr lang="en-US" dirty="0" smtClean="0"/>
              <a:t>Layout manager rules</a:t>
            </a:r>
          </a:p>
          <a:p>
            <a:pPr lvl="1"/>
            <a:r>
              <a:rPr lang="en-US" dirty="0" smtClean="0"/>
              <a:t>Parameters you pass in governing those rules</a:t>
            </a:r>
          </a:p>
          <a:p>
            <a:r>
              <a:rPr lang="en-US" dirty="0" smtClean="0"/>
              <a:t>A frame can contain</a:t>
            </a:r>
          </a:p>
          <a:p>
            <a:pPr lvl="1"/>
            <a:r>
              <a:rPr lang="en-US" dirty="0" smtClean="0"/>
              <a:t>Controls, such as buttons and fields</a:t>
            </a:r>
          </a:p>
          <a:p>
            <a:pPr lvl="1"/>
            <a:r>
              <a:rPr lang="en-US" dirty="0" smtClean="0"/>
              <a:t>Containers, that contain other controls</a:t>
            </a:r>
          </a:p>
          <a:p>
            <a:r>
              <a:rPr lang="en-US" dirty="0" smtClean="0"/>
              <a:t>Each container can have its own layout manager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Layout Managers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Border Layout</a:t>
            </a:r>
          </a:p>
          <a:p>
            <a:pPr lvl="1"/>
            <a:r>
              <a:rPr lang="en-US" dirty="0" smtClean="0"/>
              <a:t>Lay out controls in a header, footer, margins or center</a:t>
            </a:r>
          </a:p>
          <a:p>
            <a:pPr lvl="1"/>
            <a:r>
              <a:rPr lang="en-US" dirty="0" smtClean="0"/>
              <a:t>Assign each control to North, South, East and West</a:t>
            </a:r>
          </a:p>
          <a:p>
            <a:r>
              <a:rPr lang="en-US" dirty="0" smtClean="0"/>
              <a:t>Flow Layout</a:t>
            </a:r>
          </a:p>
          <a:p>
            <a:pPr lvl="1"/>
            <a:r>
              <a:rPr lang="en-US" dirty="0" smtClean="0"/>
              <a:t>Flows the controls onto the screen from left to right</a:t>
            </a:r>
          </a:p>
          <a:p>
            <a:pPr lvl="1"/>
            <a:r>
              <a:rPr lang="en-US" dirty="0" smtClean="0"/>
              <a:t>Chooses number of rows based on width of panel, number of controls and the size of each</a:t>
            </a:r>
          </a:p>
          <a:p>
            <a:r>
              <a:rPr lang="en-US" dirty="0" smtClean="0"/>
              <a:t>Card Layout</a:t>
            </a:r>
          </a:p>
          <a:p>
            <a:pPr lvl="1"/>
            <a:r>
              <a:rPr lang="en-US" dirty="0" smtClean="0"/>
              <a:t>Allows you to show some controls and keep others hidden</a:t>
            </a:r>
          </a:p>
          <a:p>
            <a:pPr lvl="1"/>
            <a:r>
              <a:rPr lang="en-US" dirty="0" smtClean="0"/>
              <a:t>You can toggle what you display based on user input</a:t>
            </a:r>
          </a:p>
          <a:p>
            <a:r>
              <a:rPr lang="en-US" dirty="0" smtClean="0"/>
              <a:t>Grid Layout</a:t>
            </a:r>
          </a:p>
          <a:p>
            <a:pPr lvl="1"/>
            <a:r>
              <a:rPr lang="en-US" dirty="0" smtClean="0"/>
              <a:t>Lay out controls in a grid format with a specified number of rows and </a:t>
            </a:r>
            <a:r>
              <a:rPr lang="en-US" dirty="0" err="1" smtClean="0"/>
              <a:t>colums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GridBag</a:t>
            </a:r>
            <a:r>
              <a:rPr lang="en-US" dirty="0" smtClean="0"/>
              <a:t> Layout</a:t>
            </a:r>
          </a:p>
          <a:p>
            <a:pPr lvl="1"/>
            <a:r>
              <a:rPr lang="en-US" dirty="0" smtClean="0"/>
              <a:t>Like grid layout but it gives you more options to change the size of elements, etc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Border Layout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6700" y="2667000"/>
            <a:ext cx="6121400" cy="23622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Flow Layout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3124200"/>
            <a:ext cx="5981700" cy="8890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Card Layout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6800" y="2965450"/>
            <a:ext cx="3365500" cy="13335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2965450"/>
            <a:ext cx="3365500" cy="13335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Grid Layout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2133600"/>
            <a:ext cx="4140200" cy="27559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Professional Assignments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Assignment #</a:t>
            </a:r>
            <a:r>
              <a:rPr lang="en-US" b="1" smtClean="0"/>
              <a:t>2 </a:t>
            </a:r>
            <a:r>
              <a:rPr lang="en-US" smtClean="0"/>
              <a:t>– Download </a:t>
            </a:r>
            <a:r>
              <a:rPr lang="en-US" dirty="0" smtClean="0"/>
              <a:t>and install Visual Studio 2008 Professional Trial Software</a:t>
            </a:r>
          </a:p>
          <a:p>
            <a:pPr lvl="1"/>
            <a:r>
              <a:rPr lang="en-US" dirty="0" smtClean="0">
                <a:hlinkClick r:id="rId2"/>
              </a:rPr>
              <a:t>http://www.microsoft.com/downloads/details.aspx?FamilyID=83c3a1ec-ed72-4a79-8961-25635db0192b&amp;displaylang=en</a:t>
            </a:r>
            <a:endParaRPr lang="en-US" dirty="0" smtClean="0"/>
          </a:p>
          <a:p>
            <a:endParaRPr lang="en-US" b="1" dirty="0" smtClean="0"/>
          </a:p>
          <a:p>
            <a:r>
              <a:rPr lang="en-US" b="1" dirty="0" smtClean="0"/>
              <a:t>Assignment #3</a:t>
            </a:r>
            <a:r>
              <a:rPr lang="en-US" dirty="0" smtClean="0"/>
              <a:t> – Implement any one of your sorting algorithms using C# instead of Java</a:t>
            </a:r>
          </a:p>
          <a:p>
            <a:endParaRPr lang="en-US" b="1" dirty="0" smtClean="0"/>
          </a:p>
          <a:p>
            <a:r>
              <a:rPr lang="en-US" dirty="0" smtClean="0"/>
              <a:t>To get credit for both assignments:</a:t>
            </a:r>
          </a:p>
          <a:p>
            <a:pPr lvl="1"/>
            <a:r>
              <a:rPr lang="en-US" dirty="0" smtClean="0"/>
              <a:t>Send me your working C# project in email</a:t>
            </a:r>
          </a:p>
          <a:p>
            <a:pPr lvl="1"/>
            <a:r>
              <a:rPr lang="en-US" dirty="0" smtClean="0"/>
              <a:t>If it compiles and works you’ll get full credit</a:t>
            </a:r>
          </a:p>
          <a:p>
            <a:endParaRPr lang="en-US" b="1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Gridbag</a:t>
            </a:r>
            <a:r>
              <a:rPr lang="en-US" dirty="0" smtClean="0"/>
              <a:t> Layout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9900" y="2590800"/>
            <a:ext cx="3175000" cy="208280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 to our Layout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layout the UI elements on the frame:</a:t>
            </a:r>
          </a:p>
          <a:p>
            <a:pPr lvl="1"/>
            <a:r>
              <a:rPr lang="en-US" dirty="0" smtClean="0"/>
              <a:t>Set layout on the frame</a:t>
            </a:r>
          </a:p>
          <a:p>
            <a:pPr lvl="2"/>
            <a:r>
              <a:rPr lang="en-US" dirty="0" err="1" smtClean="0"/>
              <a:t>getContentPane.setLayout</a:t>
            </a:r>
            <a:r>
              <a:rPr lang="en-US" dirty="0" smtClean="0"/>
              <a:t>()</a:t>
            </a:r>
          </a:p>
          <a:p>
            <a:pPr lvl="1"/>
            <a:r>
              <a:rPr lang="en-US" dirty="0" smtClean="0"/>
              <a:t>Pass in a layout manager</a:t>
            </a:r>
          </a:p>
          <a:p>
            <a:pPr lvl="2"/>
            <a:r>
              <a:rPr lang="en-US" dirty="0" smtClean="0"/>
              <a:t>GridLayout(3, 1), will create a grid layout of 3 rows and 1 column</a:t>
            </a:r>
          </a:p>
          <a:p>
            <a:pPr lvl="2">
              <a:buNone/>
            </a:pPr>
            <a:endParaRPr lang="en-US" dirty="0" smtClean="0"/>
          </a:p>
          <a:p>
            <a:r>
              <a:rPr lang="en-US" dirty="0" smtClean="0"/>
              <a:t>To make sure the window is big enough</a:t>
            </a:r>
          </a:p>
          <a:p>
            <a:pPr lvl="1"/>
            <a:r>
              <a:rPr lang="en-US" dirty="0" smtClean="0"/>
              <a:t>Call pack() to resize the window 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Handling the Button Click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handle the click we:</a:t>
            </a:r>
          </a:p>
          <a:p>
            <a:pPr lvl="1"/>
            <a:r>
              <a:rPr lang="en-US" dirty="0" smtClean="0"/>
              <a:t>Create an action listener class</a:t>
            </a:r>
          </a:p>
          <a:p>
            <a:pPr lvl="2"/>
            <a:r>
              <a:rPr lang="en-US" dirty="0" smtClean="0"/>
              <a:t> public class AL implements </a:t>
            </a:r>
            <a:r>
              <a:rPr lang="en-US" dirty="0" err="1" smtClean="0"/>
              <a:t>ActionListener</a:t>
            </a:r>
            <a:endParaRPr lang="en-US" dirty="0" smtClean="0"/>
          </a:p>
          <a:p>
            <a:pPr lvl="1"/>
            <a:r>
              <a:rPr lang="en-US" dirty="0" smtClean="0"/>
              <a:t>Add the action listener to the button</a:t>
            </a:r>
          </a:p>
          <a:p>
            <a:pPr lvl="2"/>
            <a:r>
              <a:rPr lang="en-US" dirty="0" err="1" smtClean="0"/>
              <a:t>Button.addActionListener</a:t>
            </a:r>
            <a:r>
              <a:rPr lang="en-US" dirty="0" smtClean="0"/>
              <a:t>()</a:t>
            </a:r>
          </a:p>
          <a:p>
            <a:pPr lvl="1"/>
            <a:r>
              <a:rPr lang="en-US" dirty="0" smtClean="0"/>
              <a:t>Handle the click in our action listener class</a:t>
            </a:r>
          </a:p>
          <a:p>
            <a:pPr lvl="2"/>
            <a:r>
              <a:rPr lang="en-US" dirty="0" smtClean="0"/>
              <a:t>public void </a:t>
            </a:r>
            <a:r>
              <a:rPr lang="en-US" dirty="0" err="1" smtClean="0"/>
              <a:t>actionPerformed(ActionEvent</a:t>
            </a:r>
            <a:r>
              <a:rPr lang="en-US" dirty="0" smtClean="0"/>
              <a:t> </a:t>
            </a:r>
            <a:r>
              <a:rPr lang="en-US" dirty="0" err="1" smtClean="0"/>
              <a:t>e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If </a:t>
            </a:r>
            <a:r>
              <a:rPr lang="en-US" dirty="0" err="1" smtClean="0"/>
              <a:t>e.getActionCommand</a:t>
            </a:r>
            <a:r>
              <a:rPr lang="en-US" dirty="0" smtClean="0"/>
              <a:t>()==“…”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look at the lab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do we use panels?</a:t>
            </a:r>
          </a:p>
          <a:p>
            <a:endParaRPr lang="en-US" dirty="0" smtClean="0"/>
          </a:p>
          <a:p>
            <a:r>
              <a:rPr lang="en-US" dirty="0" smtClean="0"/>
              <a:t>Why are we setting the size of some controls but not others?</a:t>
            </a:r>
          </a:p>
          <a:p>
            <a:endParaRPr lang="en-US" dirty="0" smtClean="0"/>
          </a:p>
          <a:p>
            <a:r>
              <a:rPr lang="en-US" dirty="0" smtClean="0"/>
              <a:t>Notice how we handle multiple event types in a single listener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Improving </a:t>
            </a:r>
            <a:r>
              <a:rPr lang="en-US" dirty="0" err="1" smtClean="0"/>
              <a:t>FlightsWindow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would we:</a:t>
            </a:r>
          </a:p>
          <a:p>
            <a:pPr lvl="1"/>
            <a:r>
              <a:rPr lang="en-US" dirty="0" smtClean="0"/>
              <a:t>Add a button that when pressed would add a flight?</a:t>
            </a:r>
          </a:p>
          <a:p>
            <a:pPr lvl="1"/>
            <a:r>
              <a:rPr lang="en-US" dirty="0" smtClean="0"/>
              <a:t>Sort the flight list when the user clicks the sort button?</a:t>
            </a:r>
          </a:p>
          <a:p>
            <a:pPr lvl="1"/>
            <a:r>
              <a:rPr lang="en-US" dirty="0" smtClean="0"/>
              <a:t>Add another row of UI elements for new functionality?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1968500"/>
            <a:ext cx="5689600" cy="3479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 Programming - Key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point is to make the</a:t>
            </a:r>
            <a:r>
              <a:rPr lang="en-US" dirty="0" smtClean="0"/>
              <a:t> application you </a:t>
            </a:r>
            <a:r>
              <a:rPr lang="en-US" dirty="0" smtClean="0"/>
              <a:t>are creating easier to use</a:t>
            </a:r>
          </a:p>
          <a:p>
            <a:r>
              <a:rPr lang="en-US" dirty="0" smtClean="0"/>
              <a:t>Don’t think of the UI as the solution, but as the human interface to the solution</a:t>
            </a:r>
            <a:r>
              <a:rPr lang="en-US" dirty="0" smtClean="0"/>
              <a:t> you are </a:t>
            </a:r>
            <a:r>
              <a:rPr lang="en-US" dirty="0" smtClean="0"/>
              <a:t>providing</a:t>
            </a:r>
          </a:p>
          <a:p>
            <a:r>
              <a:rPr lang="en-US" dirty="0" smtClean="0"/>
              <a:t>You don’t have to create from scratch, Java gives you many controls to reuse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 Programming is Different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 create a simple UI is relatively easy</a:t>
            </a:r>
          </a:p>
          <a:p>
            <a:r>
              <a:rPr lang="en-US" dirty="0" smtClean="0"/>
              <a:t>To create a good UI requires:</a:t>
            </a:r>
          </a:p>
          <a:p>
            <a:pPr lvl="1"/>
            <a:r>
              <a:rPr lang="en-US" dirty="0" smtClean="0"/>
              <a:t>Programming skills</a:t>
            </a:r>
          </a:p>
          <a:p>
            <a:pPr lvl="1"/>
            <a:r>
              <a:rPr lang="en-US" dirty="0" smtClean="0"/>
              <a:t>Layout skills</a:t>
            </a:r>
          </a:p>
          <a:p>
            <a:pPr lvl="1"/>
            <a:r>
              <a:rPr lang="en-US" dirty="0" smtClean="0"/>
              <a:t>Human/Computer interface skills</a:t>
            </a:r>
          </a:p>
          <a:p>
            <a:r>
              <a:rPr lang="en-US" dirty="0" smtClean="0"/>
              <a:t>There are not many people who can do it </a:t>
            </a:r>
            <a:r>
              <a:rPr lang="en-US" dirty="0" smtClean="0"/>
              <a:t>all!</a:t>
            </a:r>
          </a:p>
          <a:p>
            <a:r>
              <a:rPr lang="en-US" dirty="0" smtClean="0"/>
              <a:t>Good GUI programming is a matter of practice</a:t>
            </a:r>
            <a:r>
              <a:rPr lang="en-US" dirty="0" smtClean="0"/>
              <a:t> and using good user interface principles</a:t>
            </a:r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Imitation is a good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How to get better:</a:t>
            </a:r>
          </a:p>
          <a:p>
            <a:pPr lvl="1"/>
            <a:r>
              <a:rPr lang="en-US" dirty="0" smtClean="0"/>
              <a:t>Study programs that do a good job with UI. How do they do it?</a:t>
            </a:r>
          </a:p>
          <a:p>
            <a:pPr lvl="1"/>
            <a:r>
              <a:rPr lang="en-US" dirty="0" smtClean="0"/>
              <a:t>Read books on UI programming and human/computer interface techniques</a:t>
            </a:r>
          </a:p>
          <a:p>
            <a:pPr lvl="1"/>
            <a:r>
              <a:rPr lang="en-US" dirty="0" smtClean="0"/>
              <a:t>Review the built in class libraries and controls. Understand what’s available vs. what you may need to create from scratch</a:t>
            </a:r>
          </a:p>
          <a:p>
            <a:pPr lvl="1"/>
            <a:r>
              <a:rPr lang="en-US" dirty="0" smtClean="0"/>
              <a:t>Practice! Whenever you can, build a GUI for your programs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JFrame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One way to create a GUI is to extend </a:t>
            </a:r>
            <a:r>
              <a:rPr lang="en-US" dirty="0" err="1" smtClean="0"/>
              <a:t>JFrame</a:t>
            </a:r>
            <a:endParaRPr lang="en-US" dirty="0" smtClean="0"/>
          </a:p>
          <a:p>
            <a:pPr lvl="1"/>
            <a:r>
              <a:rPr lang="en-US" dirty="0" smtClean="0">
                <a:hlinkClick r:id="rId2"/>
              </a:rPr>
              <a:t>http://java.sun.com/j2se/1.4.2/docs/api/javax/swing/JFrame.html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err="1" smtClean="0"/>
              <a:t>JFrame</a:t>
            </a:r>
            <a:r>
              <a:rPr lang="en-US" dirty="0" smtClean="0"/>
              <a:t> gives you:</a:t>
            </a:r>
          </a:p>
          <a:p>
            <a:pPr lvl="2"/>
            <a:r>
              <a:rPr lang="en-US" dirty="0" smtClean="0"/>
              <a:t>A visible UI window in which you can place buttons, form fields, menus, and other UI elements.</a:t>
            </a:r>
          </a:p>
          <a:p>
            <a:pPr lvl="2"/>
            <a:r>
              <a:rPr lang="en-US" dirty="0" smtClean="0"/>
              <a:t>Handles events for close, minimize and maximize.</a:t>
            </a:r>
          </a:p>
          <a:p>
            <a:pPr lvl="2"/>
            <a:r>
              <a:rPr lang="en-US" dirty="0" smtClean="0"/>
              <a:t>Resizes for you.</a:t>
            </a:r>
          </a:p>
          <a:p>
            <a:pPr lvl="2"/>
            <a:r>
              <a:rPr lang="en-US" dirty="0" smtClean="0"/>
              <a:t>That’s pretty much it!</a:t>
            </a:r>
          </a:p>
          <a:p>
            <a:pPr lvl="2"/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Extending </a:t>
            </a:r>
            <a:r>
              <a:rPr lang="en-US" dirty="0" err="1" smtClean="0"/>
              <a:t>JFrame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 we make a simple GUI extending </a:t>
            </a:r>
            <a:r>
              <a:rPr lang="en-US" dirty="0" err="1" smtClean="0"/>
              <a:t>JFrame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Create a package</a:t>
            </a:r>
          </a:p>
          <a:p>
            <a:pPr lvl="1"/>
            <a:r>
              <a:rPr lang="en-US" dirty="0" smtClean="0"/>
              <a:t>Create a class, extends </a:t>
            </a:r>
            <a:r>
              <a:rPr lang="en-US" dirty="0" err="1" smtClean="0"/>
              <a:t>JFrame</a:t>
            </a:r>
            <a:endParaRPr lang="en-US" dirty="0" smtClean="0"/>
          </a:p>
          <a:p>
            <a:pPr lvl="1"/>
            <a:r>
              <a:rPr lang="en-US" dirty="0" smtClean="0"/>
              <a:t>Import </a:t>
            </a:r>
            <a:r>
              <a:rPr lang="en-US" dirty="0" err="1" smtClean="0"/>
              <a:t>javax.swing</a:t>
            </a:r>
            <a:r>
              <a:rPr lang="en-US" dirty="0" smtClean="0"/>
              <a:t>.*</a:t>
            </a:r>
          </a:p>
          <a:p>
            <a:pPr lvl="1"/>
            <a:r>
              <a:rPr lang="en-US" dirty="0" smtClean="0"/>
              <a:t>Create a constructor</a:t>
            </a:r>
          </a:p>
          <a:p>
            <a:pPr lvl="2"/>
            <a:r>
              <a:rPr lang="en-US" dirty="0" err="1" smtClean="0"/>
              <a:t>setVisible(true</a:t>
            </a:r>
            <a:r>
              <a:rPr lang="en-US" dirty="0" smtClean="0"/>
              <a:t>);</a:t>
            </a:r>
          </a:p>
          <a:p>
            <a:pPr lvl="1"/>
            <a:r>
              <a:rPr lang="en-US" dirty="0" smtClean="0"/>
              <a:t>Create main and call the constructor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we get?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Kinda</a:t>
            </a:r>
            <a:r>
              <a:rPr lang="en-US" dirty="0" smtClean="0"/>
              <a:t> lame so far…</a:t>
            </a:r>
          </a:p>
          <a:p>
            <a:endParaRPr lang="en-US" dirty="0" smtClean="0"/>
          </a:p>
          <a:p>
            <a:r>
              <a:rPr lang="en-US" dirty="0" smtClean="0"/>
              <a:t>But it does draw itself, minimize, maximize, resize and close</a:t>
            </a:r>
          </a:p>
          <a:p>
            <a:r>
              <a:rPr lang="en-US" dirty="0" smtClean="0"/>
              <a:t>Not bad for so little effort actually!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Hello World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turn it into a Hello World application</a:t>
            </a:r>
          </a:p>
          <a:p>
            <a:pPr lvl="1"/>
            <a:r>
              <a:rPr lang="en-US" dirty="0" smtClean="0"/>
              <a:t>That’s exciting right?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What do we need to do?</a:t>
            </a:r>
          </a:p>
          <a:p>
            <a:pPr lvl="1"/>
            <a:r>
              <a:rPr lang="en-US" dirty="0" smtClean="0"/>
              <a:t>Add some text</a:t>
            </a:r>
          </a:p>
          <a:p>
            <a:pPr lvl="1"/>
            <a:r>
              <a:rPr lang="en-US" dirty="0" smtClean="0"/>
              <a:t>Make sure it actually closes on exit…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3067</TotalTime>
  <Words>987</Words>
  <Application>Microsoft Macintosh PowerPoint</Application>
  <PresentationFormat>On-screen Show (4:3)</PresentationFormat>
  <Paragraphs>140</Paragraphs>
  <Slides>25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Event Driven Programming and GUIs Part 3</vt:lpstr>
      <vt:lpstr>Professional Assignments</vt:lpstr>
      <vt:lpstr>GUI Programming - Key Points</vt:lpstr>
      <vt:lpstr>GUI Programming is Different </vt:lpstr>
      <vt:lpstr>Imitation is a good Approach</vt:lpstr>
      <vt:lpstr>JFrame</vt:lpstr>
      <vt:lpstr>Extending JFrame</vt:lpstr>
      <vt:lpstr>What do we get?</vt:lpstr>
      <vt:lpstr>Hello World</vt:lpstr>
      <vt:lpstr>Hello World</vt:lpstr>
      <vt:lpstr>What do we get?</vt:lpstr>
      <vt:lpstr>Hello World Revised</vt:lpstr>
      <vt:lpstr>Layout</vt:lpstr>
      <vt:lpstr>Layout</vt:lpstr>
      <vt:lpstr>Layout Managers</vt:lpstr>
      <vt:lpstr>Border Layout</vt:lpstr>
      <vt:lpstr>Flow Layout</vt:lpstr>
      <vt:lpstr>Card Layout</vt:lpstr>
      <vt:lpstr>Grid Layout</vt:lpstr>
      <vt:lpstr>Gridbag Layout</vt:lpstr>
      <vt:lpstr>Back to our Layout</vt:lpstr>
      <vt:lpstr>Handling the Button Click</vt:lpstr>
      <vt:lpstr>Let’s look at the lab code</vt:lpstr>
      <vt:lpstr>Improving FlightsWindow</vt:lpstr>
      <vt:lpstr>Slide 25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Testing and Debugging</dc:title>
  <dc:creator>Jason Taylor</dc:creator>
  <cp:lastModifiedBy>Jason Taylor</cp:lastModifiedBy>
  <cp:revision>54</cp:revision>
  <cp:lastPrinted>2009-03-25T02:21:38Z</cp:lastPrinted>
  <dcterms:created xsi:type="dcterms:W3CDTF">2009-04-15T14:01:13Z</dcterms:created>
  <dcterms:modified xsi:type="dcterms:W3CDTF">2009-04-15T14:03:24Z</dcterms:modified>
</cp:coreProperties>
</file>